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T Sans Narrow"/>
      <p:regular r:id="rId18"/>
      <p:bold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bold.fntdata"/><Relationship Id="rId6" Type="http://schemas.openxmlformats.org/officeDocument/2006/relationships/slide" Target="slides/slide1.xml"/><Relationship Id="rId18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4db77f5a83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4db77f5a83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db77f5a83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db77f5a83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db77f5a8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db77f5a8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dda1bb7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dda1bb7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dda1bb72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dda1bb72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db77f5a8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db77f5a8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4db77f5a8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4db77f5a8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4db77f5a83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4db77f5a83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df6639d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4df6639d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db77f5a83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db77f5a83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4db77f5a83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4db77f5a83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i.org/10.1016/S0044-8486(00)00603-7" TargetMode="External"/><Relationship Id="rId4" Type="http://schemas.openxmlformats.org/officeDocument/2006/relationships/hyperlink" Target="https://doi.org/10.1016/S0044-8486(00)00603-7" TargetMode="External"/><Relationship Id="rId5" Type="http://schemas.openxmlformats.org/officeDocument/2006/relationships/hyperlink" Target="https://www.fisheries.noaa.gov/feature-story/global-study-sheds-light-valuable-benefits-shellfish-and-seaweed-aquaculture" TargetMode="External"/><Relationship Id="rId6" Type="http://schemas.openxmlformats.org/officeDocument/2006/relationships/hyperlink" Target="https://doi.org/10.1016/j.aquaculture.2024.741323" TargetMode="External"/><Relationship Id="rId7" Type="http://schemas.openxmlformats.org/officeDocument/2006/relationships/hyperlink" Target="https://doi.org/10.1016/j.aquaculture.2024.74132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836575" y="988836"/>
            <a:ext cx="7304400" cy="20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59"/>
              <a:t> Effect of Mineral Buildup in Closed Aquaculture Systems on Hairy Shore Crab (</a:t>
            </a:r>
            <a:r>
              <a:rPr i="1" lang="en" sz="3659"/>
              <a:t>Hemigrapsus oregonensis</a:t>
            </a:r>
            <a:r>
              <a:rPr lang="en" sz="3659"/>
              <a:t>)</a:t>
            </a:r>
            <a:endParaRPr sz="3659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52"/>
            <a:ext cx="4870500" cy="9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Snodgrass, Bailey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Plinka, John Bradley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Berry, Sean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40"/>
              <a:t>Experimental Design (continued)</a:t>
            </a:r>
            <a:endParaRPr sz="3640"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Calcium Carbonate Application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1 mg Ca/L = 1 ppm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1mg CaCO</a:t>
            </a:r>
            <a:r>
              <a:rPr baseline="-25000" lang="en" sz="2000"/>
              <a:t>3 </a:t>
            </a:r>
            <a:r>
              <a:rPr lang="en" sz="2000"/>
              <a:t>= 0.4 mg Ca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Weekly addition to maintain concentration (daily if possible)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Weekly calcium concentration test</a:t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Heat Application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Set to 17.6 °C (if digital) or apply heat lamp and take temperature reading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40"/>
              <a:t>Assessment</a:t>
            </a:r>
            <a:endParaRPr sz="3640"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266325"/>
            <a:ext cx="8520600" cy="3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Acute Stress (Open Systems)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Lactate Physiology Assay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Indicative of anaerobic respiration</a:t>
            </a:r>
            <a:endParaRPr sz="1700"/>
          </a:p>
          <a:p>
            <a:pPr indent="-3365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Within 24 hours of final calcium carbonate application</a:t>
            </a:r>
            <a:endParaRPr sz="1700"/>
          </a:p>
          <a:p>
            <a:pPr indent="0" lvl="0" marL="9144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Chronic Stress (Closed Systems)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BCA Protein Physiology Assay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Indicative of protein consumption</a:t>
            </a:r>
            <a:endParaRPr sz="1700"/>
          </a:p>
          <a:p>
            <a:pPr indent="0" lvl="0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Behavior 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Righting</a:t>
            </a:r>
            <a:endParaRPr sz="1700"/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Indicative of overall health  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847625"/>
            <a:ext cx="8520600" cy="41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Averina M., Bjorke-Monsen A.L., Bolann B.J., Brox J., Eggesbo M., Hokstad I., Huber S., and Orebech P. (2022, September 5) High level of heavy metals in crab meat.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Tidsskriftet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https://tidsskriftet.no/en/2022/09/perspectives/high-level-heavy-metals-crab-meat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Perry, H., Trigg, C., Larsen, K., Freeman, J., Erickson, M., &amp; Henry, R. (2001). Calcium concentration in seawater and exoskeletal calcification in the blue crab,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Callinectes sapidus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Aquaculture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198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(3), 197–208.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https://doi.org/10.1016/S0044-8486(00)00603-7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NOAA (2021, June 8).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Global Aquaculture. 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NOAA.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https://www.fisheries.noaa.gov/national/aquaculture/global-aquaculture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Zanotto F.P. and Wheatly M.G. (2002) Calcium balance in crustaceans: nutritional aspects of physiological regulation. Comp Biochem and Phys, 133(2003), 645-660.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Zhang, Y., Gao, W., Yuan, Y., Cui, W., Xiang, Z., Ye, S., Ikhwanuddin, M., &amp; Ma, H. (2024). Impact and accumulation of calcium on soft-shell mud crab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Scylla paramamosain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recirculating aquaculture system.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Aquaculture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593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741323.</a:t>
            </a:r>
            <a:r>
              <a:rPr lang="en" sz="110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https://doi.org/10.1016/j.aquaculture.2024.741323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Chemistry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Shelled invertebrates incorporate CaCO</a:t>
            </a:r>
            <a:r>
              <a:rPr baseline="-25000" lang="en" sz="1700"/>
              <a:t>3</a:t>
            </a:r>
            <a:r>
              <a:rPr lang="en" sz="1700"/>
              <a:t>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Molting rate is tied to [Ca</a:t>
            </a:r>
            <a:r>
              <a:rPr baseline="30000" lang="en" sz="1700"/>
              <a:t>+</a:t>
            </a:r>
            <a:r>
              <a:rPr lang="en" sz="1700"/>
              <a:t>] (Zanotto 2002; Perry </a:t>
            </a:r>
            <a:r>
              <a:rPr i="1" lang="en" sz="1700"/>
              <a:t>et al</a:t>
            </a:r>
            <a:r>
              <a:rPr lang="en" sz="1700"/>
              <a:t>. 2000); increasing [Ca</a:t>
            </a:r>
            <a:r>
              <a:rPr baseline="30000" lang="en" sz="1700"/>
              <a:t>+</a:t>
            </a:r>
            <a:r>
              <a:rPr lang="en" sz="1700"/>
              <a:t>] sped up molt cycle (Zhang </a:t>
            </a:r>
            <a:r>
              <a:rPr i="1" lang="en" sz="1700"/>
              <a:t>et al</a:t>
            </a:r>
            <a:r>
              <a:rPr lang="en" sz="1700"/>
              <a:t>. 2024)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Crabs absorb the minerals and molt for homeostasis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Unknown to which degree this process “shuts down”--if at all–or cannot remove sufficient calcium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Heavy metal uptake (Cd, Hg, Pb) facilitated through calcium incorporation (Averina </a:t>
            </a:r>
            <a:r>
              <a:rPr i="1" lang="en" sz="1700"/>
              <a:t>et al</a:t>
            </a:r>
            <a:r>
              <a:rPr lang="en" sz="1700"/>
              <a:t>. 2022)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Heavy metals can be detrimental for organism development and human consumption through aquaculture (Martins </a:t>
            </a:r>
            <a:r>
              <a:rPr i="1" lang="en" sz="1700"/>
              <a:t>et al</a:t>
            </a:r>
            <a:r>
              <a:rPr lang="en" sz="1700"/>
              <a:t>. 2009)</a:t>
            </a:r>
            <a:endParaRPr sz="17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 closed systems, this buildup is more prominent due to lack of removal methods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- Aquaculture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Aquaculture systems are important for farming shelled invertebrates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NOAA (2021) reported that global harvests in 2018 amounted to: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16.1 million tonnes of shellfish ($19 billion USD)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6.9 million tonnes of crustaceans ($36.1 billion USD)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Typical research usually centers around ocean acidification, but </a:t>
            </a:r>
            <a:r>
              <a:rPr lang="en"/>
              <a:t>often</a:t>
            </a:r>
            <a:r>
              <a:rPr lang="en"/>
              <a:t> do not address alkaline conditions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40"/>
              <a:t>Resources</a:t>
            </a:r>
            <a:endParaRPr sz="3640"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Lab Provided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Hairy Shore Crab (30-60)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Tank  (2-4)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Temperature Manipulation Mechanism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Lactate and BCA Protein Physiology Assays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Independently Sourced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Calcium Carbonate Powder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Salt Water Calcium Concentration Test Kit 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97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/>
              <a:t>Research Question: What impact will increased dissolved calcium carbonate levels have?</a:t>
            </a:r>
            <a:endParaRPr sz="2840"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749150"/>
            <a:ext cx="8520600" cy="3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Sub Question: How will increased pH/Alkalinity affect our crab’s physiology?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Sub Question: Will the dissolved calcium carbonate in the water buildup on the crab’s shells?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100" y="1658475"/>
            <a:ext cx="3913800" cy="16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4">
            <a:alphaModFix/>
          </a:blip>
          <a:srcRect b="33870" l="0" r="0" t="23146"/>
          <a:stretch/>
        </p:blipFill>
        <p:spPr>
          <a:xfrm>
            <a:off x="2329700" y="3704150"/>
            <a:ext cx="2192602" cy="1256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5">
            <a:alphaModFix/>
          </a:blip>
          <a:srcRect b="29725" l="0" r="0" t="30309"/>
          <a:stretch/>
        </p:blipFill>
        <p:spPr>
          <a:xfrm>
            <a:off x="4522300" y="3704150"/>
            <a:ext cx="2358252" cy="125662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/>
          <p:nvPr/>
        </p:nvSpPr>
        <p:spPr>
          <a:xfrm>
            <a:off x="4659300" y="1658475"/>
            <a:ext cx="1827300" cy="342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759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Hypotheses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274100"/>
            <a:ext cx="8520600" cy="30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1: Alkalinity changes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Null Hypothesis: Increased pH levels from calcium carbonate will lead to no impact on the crab’s physiological functions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Alternative Hypothesis: </a:t>
            </a:r>
            <a:r>
              <a:rPr lang="en" sz="1400"/>
              <a:t>Increased pH levels from calcium carbonate will lead to increased hemolymph lactate and decreased hemolymph protein levels.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675" y="3407675"/>
            <a:ext cx="1540050" cy="154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7102" y="3124725"/>
            <a:ext cx="2010332" cy="15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/>
          <p:nvPr/>
        </p:nvSpPr>
        <p:spPr>
          <a:xfrm>
            <a:off x="831375" y="3789350"/>
            <a:ext cx="749100" cy="7767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8988" y="3496875"/>
            <a:ext cx="1361651" cy="136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/>
          <p:nvPr/>
        </p:nvSpPr>
        <p:spPr>
          <a:xfrm>
            <a:off x="5144275" y="3862550"/>
            <a:ext cx="1069200" cy="630300"/>
          </a:xfrm>
          <a:prstGeom prst="mathMin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871600" y="4566050"/>
            <a:ext cx="13002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Lactate</a:t>
            </a:r>
            <a:endParaRPr b="1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5873713" y="4589900"/>
            <a:ext cx="30171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Hemolymph</a:t>
            </a:r>
            <a:r>
              <a:rPr b="1"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Protein (Hemocyanin: One of three main arthropod hemolymph proteins)</a:t>
            </a:r>
            <a:endParaRPr b="1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Hypotheses (Cont.)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 2: Calcification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Null Hypothesis: Increased calcium carbonate levels in the water will not affect the crab’s shells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Alternative Hypothesis: Increased calcium carbonate levels in the water will lead to calcification on the crab’s shells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Null Sub-Hypothesis: Calcification of the crab’s shells will lead to no physiological responses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Alternative Sub-Hypothesis: Calcification of the crab’s shells will cause negative physiological effects such as increased molting, increased response to heat stress, and longer righting times.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276" y="3718300"/>
            <a:ext cx="1693926" cy="13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/>
          <p:nvPr/>
        </p:nvSpPr>
        <p:spPr>
          <a:xfrm>
            <a:off x="3298075" y="3983163"/>
            <a:ext cx="749100" cy="7767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200" y="3718313"/>
            <a:ext cx="1959637" cy="13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40"/>
              <a:t>Experimental Design</a:t>
            </a:r>
            <a:endParaRPr sz="3640"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Tank Setup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15 </a:t>
            </a:r>
            <a:r>
              <a:rPr lang="en" sz="1600"/>
              <a:t>replicates</a:t>
            </a:r>
            <a:r>
              <a:rPr lang="en" sz="1600"/>
              <a:t> per treatment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Sand substrate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Treatment Options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⧫"/>
            </a:pPr>
            <a:r>
              <a:rPr lang="en" sz="1600"/>
              <a:t>Control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⧫"/>
            </a:pPr>
            <a:r>
              <a:rPr lang="en" sz="1600"/>
              <a:t>Calcium Carbonate </a:t>
            </a:r>
            <a:r>
              <a:rPr lang="en" sz="1600"/>
              <a:t>Supersaturation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⧫"/>
            </a:pPr>
            <a:r>
              <a:rPr lang="en" sz="1600"/>
              <a:t>Heat stress (Optional)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⧫"/>
            </a:pPr>
            <a:r>
              <a:rPr lang="en" sz="1600"/>
              <a:t>Heat Stress With Calcium Carbonate Hyper Saturation (Optional)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40"/>
              <a:t>Experimental Design (continued)</a:t>
            </a:r>
            <a:endParaRPr sz="3640"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2000"/>
              <a:t>Control</a:t>
            </a:r>
            <a:endParaRPr sz="200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Average Temperature (7.6 °C)</a:t>
            </a:r>
            <a:endParaRPr sz="200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Average Calcium Concentration (400 ppm)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2702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➢"/>
            </a:pPr>
            <a:r>
              <a:rPr lang="en" sz="2000"/>
              <a:t>Heat Stress</a:t>
            </a:r>
            <a:endParaRPr sz="200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Augmented Temperature (17.6 °C)</a:t>
            </a:r>
            <a:endParaRPr sz="200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Average Calcium Concentration (400 ppm)</a:t>
            </a:r>
            <a:endParaRPr sz="2000"/>
          </a:p>
        </p:txBody>
      </p:sp>
      <p:sp>
        <p:nvSpPr>
          <p:cNvPr id="130" name="Google Shape;130;p21"/>
          <p:cNvSpPr txBox="1"/>
          <p:nvPr>
            <p:ph idx="2" type="body"/>
          </p:nvPr>
        </p:nvSpPr>
        <p:spPr>
          <a:xfrm>
            <a:off x="4572000" y="1374775"/>
            <a:ext cx="4260300" cy="3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Char char="➢"/>
            </a:pPr>
            <a:r>
              <a:rPr lang="en" sz="1550"/>
              <a:t>Calcium Carbonate Hypersaturation</a:t>
            </a:r>
            <a:endParaRPr sz="155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/>
              <a:t>Average Temperature (7.6 °C)</a:t>
            </a:r>
            <a:endParaRPr sz="155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/>
              <a:t>Augmented Calcium Concentration (800 ppm)</a:t>
            </a:r>
            <a:endParaRPr sz="15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/>
          </a:p>
          <a:p>
            <a:pPr indent="-327025" lvl="0" marL="457200" rtl="0" algn="l">
              <a:spcBef>
                <a:spcPts val="1200"/>
              </a:spcBef>
              <a:spcAft>
                <a:spcPts val="0"/>
              </a:spcAft>
              <a:buSzPts val="1550"/>
              <a:buChar char="➢"/>
            </a:pPr>
            <a:r>
              <a:rPr lang="en" sz="1550"/>
              <a:t>Heat Stress with Calcium Carbonate Hypersaturation</a:t>
            </a:r>
            <a:endParaRPr sz="155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/>
              <a:t>Augmented Temperature   (17.6 °C)</a:t>
            </a:r>
            <a:endParaRPr sz="1550"/>
          </a:p>
          <a:p>
            <a:pPr indent="-327025" lvl="1" marL="914400" rtl="0" algn="l"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/>
              <a:t>Augmented Calcium Concentration (800 ppm) </a:t>
            </a:r>
            <a:endParaRPr sz="15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